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7" r:id="rId3"/>
    <p:sldId id="258" r:id="rId4"/>
    <p:sldId id="263" r:id="rId5"/>
    <p:sldId id="262" r:id="rId6"/>
    <p:sldId id="259" r:id="rId7"/>
    <p:sldId id="264" r:id="rId8"/>
    <p:sldId id="267" r:id="rId9"/>
    <p:sldId id="269" r:id="rId10"/>
    <p:sldId id="268" r:id="rId11"/>
    <p:sldId id="277" r:id="rId12"/>
    <p:sldId id="271" r:id="rId13"/>
    <p:sldId id="260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B6D39CC-9C4A-DC73-6711-63C6D7363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120C83-5E1C-19BF-9CCD-50B62B29C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7CAF-5EE0-4850-A035-DAD110FEE51A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F78892-E25A-751C-DF5F-77DD201A7B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93BB58-58FA-146B-E9EA-70F937A526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ED8C-C206-4823-8CB7-C08911572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07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B28F-AD95-47B8-B47E-2A5B8407E106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008A-0D9D-4D79-B43E-CD0FE4E78D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0B-AB24-4CA5-A6B9-D12B4236CF57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7A26394-B254-462F-AC2E-82EF27713420}"/>
              </a:ext>
            </a:extLst>
          </p:cNvPr>
          <p:cNvSpPr/>
          <p:nvPr userDrawn="1"/>
        </p:nvSpPr>
        <p:spPr>
          <a:xfrm>
            <a:off x="-3668126" y="-1951313"/>
            <a:ext cx="5677670" cy="5677670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900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F7C99CD2-EF42-2108-7051-A45A39E44480}"/>
              </a:ext>
            </a:extLst>
          </p:cNvPr>
          <p:cNvSpPr/>
          <p:nvPr userDrawn="1"/>
        </p:nvSpPr>
        <p:spPr>
          <a:xfrm>
            <a:off x="7192643" y="4740770"/>
            <a:ext cx="4234459" cy="4234459"/>
          </a:xfrm>
          <a:custGeom>
            <a:avLst/>
            <a:gdLst/>
            <a:ahLst/>
            <a:cxnLst/>
            <a:rect l="l" t="t" r="r" b="b"/>
            <a:pathLst>
              <a:path w="10089928" h="10089928">
                <a:moveTo>
                  <a:pt x="0" y="0"/>
                </a:moveTo>
                <a:lnTo>
                  <a:pt x="10089929" y="0"/>
                </a:lnTo>
                <a:lnTo>
                  <a:pt x="10089929" y="10089928"/>
                </a:lnTo>
                <a:lnTo>
                  <a:pt x="0" y="1008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900"/>
          </a:p>
        </p:txBody>
      </p:sp>
    </p:spTree>
    <p:extLst>
      <p:ext uri="{BB962C8B-B14F-4D97-AF65-F5344CB8AC3E}">
        <p14:creationId xmlns:p14="http://schemas.microsoft.com/office/powerpoint/2010/main" val="7291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C19-5FA0-43F5-A3BE-381DFE8D4A9F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F438AE1-5657-4EBE-4400-31ED63B395B7}"/>
              </a:ext>
            </a:extLst>
          </p:cNvPr>
          <p:cNvSpPr txBox="1"/>
          <p:nvPr userDrawn="1"/>
        </p:nvSpPr>
        <p:spPr>
          <a:xfrm>
            <a:off x="8678432" y="64136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719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894-F6CC-44E9-B583-DC059F7BC575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AED513-1F1D-CC70-E7DE-E816A83F997D}"/>
              </a:ext>
            </a:extLst>
          </p:cNvPr>
          <p:cNvSpPr txBox="1"/>
          <p:nvPr userDrawn="1"/>
        </p:nvSpPr>
        <p:spPr>
          <a:xfrm>
            <a:off x="8678432" y="64136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686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BDD-2D82-44C3-8A8B-AE2F19BE6E85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58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64A4-8D6A-488B-A644-3F57DA8A0A14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AA3-B7CE-4F30-B2AE-F8D0C53A3EBC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63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6E6B-4DD3-424E-964B-74191832C5F8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73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52E6-FD3B-4A28-8C3E-A23FB83141D1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1C9783A-88A9-A560-4176-FD6E7C264178}"/>
              </a:ext>
            </a:extLst>
          </p:cNvPr>
          <p:cNvGrpSpPr/>
          <p:nvPr userDrawn="1"/>
        </p:nvGrpSpPr>
        <p:grpSpPr>
          <a:xfrm>
            <a:off x="0" y="0"/>
            <a:ext cx="1045029" cy="6858000"/>
            <a:chOff x="0" y="0"/>
            <a:chExt cx="812800" cy="27093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4DD259C-EF03-2FEF-041E-A41701F6E8C7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DFF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A5C284D-133A-9B33-6BA4-392B1DE0F831}"/>
                </a:ext>
              </a:extLst>
            </p:cNvPr>
            <p:cNvSpPr txBox="1"/>
            <p:nvPr/>
          </p:nvSpPr>
          <p:spPr>
            <a:xfrm>
              <a:off x="0" y="-57150"/>
              <a:ext cx="81280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/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id="{5CF1EAC7-CB45-4FF5-56D8-898D9E6B955D}"/>
              </a:ext>
            </a:extLst>
          </p:cNvPr>
          <p:cNvSpPr/>
          <p:nvPr userDrawn="1"/>
        </p:nvSpPr>
        <p:spPr>
          <a:xfrm flipH="1">
            <a:off x="7345923" y="4316759"/>
            <a:ext cx="3317474" cy="5082481"/>
          </a:xfrm>
          <a:custGeom>
            <a:avLst/>
            <a:gdLst/>
            <a:ahLst/>
            <a:cxnLst/>
            <a:rect l="l" t="t" r="r" b="b"/>
            <a:pathLst>
              <a:path w="6014582" h="9214541">
                <a:moveTo>
                  <a:pt x="6014583" y="0"/>
                </a:moveTo>
                <a:lnTo>
                  <a:pt x="0" y="0"/>
                </a:lnTo>
                <a:lnTo>
                  <a:pt x="0" y="9214541"/>
                </a:lnTo>
                <a:lnTo>
                  <a:pt x="6014583" y="9214541"/>
                </a:lnTo>
                <a:lnTo>
                  <a:pt x="60145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7C73D2-8DCD-BC60-426C-153D4CB09EC0}"/>
              </a:ext>
            </a:extLst>
          </p:cNvPr>
          <p:cNvSpPr txBox="1"/>
          <p:nvPr userDrawn="1"/>
        </p:nvSpPr>
        <p:spPr>
          <a:xfrm>
            <a:off x="8678432" y="64136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218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2F94726-533F-AE1E-5151-07CEF9241C41}"/>
              </a:ext>
            </a:extLst>
          </p:cNvPr>
          <p:cNvSpPr/>
          <p:nvPr userDrawn="1"/>
        </p:nvSpPr>
        <p:spPr>
          <a:xfrm>
            <a:off x="6191250" y="3996525"/>
            <a:ext cx="6629399" cy="6629399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D935-DEF0-4FF5-AA43-5C0D818CC751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2D12934-48E7-803E-0BAA-5EA483075DCD}"/>
              </a:ext>
            </a:extLst>
          </p:cNvPr>
          <p:cNvGrpSpPr/>
          <p:nvPr userDrawn="1"/>
        </p:nvGrpSpPr>
        <p:grpSpPr>
          <a:xfrm>
            <a:off x="0" y="0"/>
            <a:ext cx="1045029" cy="6858000"/>
            <a:chOff x="0" y="0"/>
            <a:chExt cx="812800" cy="270933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89C4EA0-A25F-B443-F2FB-7821431D8772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DFF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B0C86AF-C4D4-6E9C-D94C-1BBC6ED92C38}"/>
                </a:ext>
              </a:extLst>
            </p:cNvPr>
            <p:cNvSpPr txBox="1"/>
            <p:nvPr/>
          </p:nvSpPr>
          <p:spPr>
            <a:xfrm>
              <a:off x="0" y="-57150"/>
              <a:ext cx="81280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2693B1D-A7AA-0AD1-2C91-3B159CBE65D0}"/>
              </a:ext>
            </a:extLst>
          </p:cNvPr>
          <p:cNvSpPr txBox="1"/>
          <p:nvPr userDrawn="1"/>
        </p:nvSpPr>
        <p:spPr>
          <a:xfrm>
            <a:off x="8678432" y="64136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449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7978-A8F6-4BF1-9081-264E724A5ACA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15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7C23-1B3B-4BF1-9278-B77297D9D05A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51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7EA1-306D-43CE-82E9-0EFC3D84BAEB}" type="datetime1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 descr="一張含有 圖形, 符號, 字型, 標誌 的圖片&#10;&#10;自動產生的描述">
            <a:extLst>
              <a:ext uri="{FF2B5EF4-FFF2-40B4-BE49-F238E27FC236}">
                <a16:creationId xmlns:a16="http://schemas.microsoft.com/office/drawing/2014/main" id="{A0F888ED-D3AA-8125-8038-C324720934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60" y="122470"/>
            <a:ext cx="628650" cy="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145F0104-0B14-4DAE-D566-6C93E0C6116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224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經濟部商業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發展署</a:t>
            </a:r>
            <a:b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年度連鎖加盟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國際創價成長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提案簡報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副標題 2">
            <a:extLst>
              <a:ext uri="{FF2B5EF4-FFF2-40B4-BE49-F238E27FC236}">
                <a16:creationId xmlns:a16="http://schemas.microsoft.com/office/drawing/2014/main" id="{3A0EAB96-52F9-8C72-6809-E844A2FAA9BF}"/>
              </a:ext>
            </a:extLst>
          </p:cNvPr>
          <p:cNvSpPr txBox="1">
            <a:spLocks/>
          </p:cNvSpPr>
          <p:nvPr/>
        </p:nvSpPr>
        <p:spPr>
          <a:xfrm>
            <a:off x="1143000" y="4029937"/>
            <a:ext cx="6858000" cy="18242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申請企業：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ＯＯＯＯＯＯＯＯ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輔導主題：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國際品牌養成輔導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國際拓展管理輔導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國際行銷策略輔導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計畫名稱：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ＯＯＯＯＯＯＯＯ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副標題 2">
            <a:extLst>
              <a:ext uri="{FF2B5EF4-FFF2-40B4-BE49-F238E27FC236}">
                <a16:creationId xmlns:a16="http://schemas.microsoft.com/office/drawing/2014/main" id="{46001CC3-DCCF-8379-5C40-399F45A950F1}"/>
              </a:ext>
            </a:extLst>
          </p:cNvPr>
          <p:cNvSpPr txBox="1">
            <a:spLocks/>
          </p:cNvSpPr>
          <p:nvPr/>
        </p:nvSpPr>
        <p:spPr>
          <a:xfrm>
            <a:off x="89451" y="6194471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6" name="Freeform 6"/>
          <p:cNvSpPr/>
          <p:nvPr/>
        </p:nvSpPr>
        <p:spPr>
          <a:xfrm>
            <a:off x="980715" y="4029938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BF23BE91-8F47-1E3A-6D11-058C742EF410}"/>
              </a:ext>
            </a:extLst>
          </p:cNvPr>
          <p:cNvSpPr/>
          <p:nvPr/>
        </p:nvSpPr>
        <p:spPr>
          <a:xfrm>
            <a:off x="980715" y="4559762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D52FF5C9-3622-8177-7F4D-C244F1ED5052}"/>
              </a:ext>
            </a:extLst>
          </p:cNvPr>
          <p:cNvSpPr/>
          <p:nvPr/>
        </p:nvSpPr>
        <p:spPr>
          <a:xfrm>
            <a:off x="980715" y="5444718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0AC9FA0-A737-F576-6D2F-A8164C9E2891}"/>
              </a:ext>
            </a:extLst>
          </p:cNvPr>
          <p:cNvGrpSpPr/>
          <p:nvPr/>
        </p:nvGrpSpPr>
        <p:grpSpPr>
          <a:xfrm>
            <a:off x="167865" y="636379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93E2354-F457-A1DE-4848-C571FE605B3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30E877C-C53F-24F6-C86B-E5AB1DB96D67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FC06B41-B25E-19D8-9394-79A39BF892FB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4CB1BD-1137-81B6-B651-E0960C590429}"/>
              </a:ext>
            </a:extLst>
          </p:cNvPr>
          <p:cNvSpPr txBox="1"/>
          <p:nvPr/>
        </p:nvSpPr>
        <p:spPr>
          <a:xfrm>
            <a:off x="1044165" y="1665348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專案組織說明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（說明申請企業與輔導單位之專案組織架構、工作項目及工作分配）</a:t>
            </a:r>
          </a:p>
        </p:txBody>
      </p:sp>
    </p:spTree>
    <p:extLst>
      <p:ext uri="{BB962C8B-B14F-4D97-AF65-F5344CB8AC3E}">
        <p14:creationId xmlns:p14="http://schemas.microsoft.com/office/powerpoint/2010/main" val="407201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0AC9FA0-A737-F576-6D2F-A8164C9E2891}"/>
              </a:ext>
            </a:extLst>
          </p:cNvPr>
          <p:cNvGrpSpPr/>
          <p:nvPr/>
        </p:nvGrpSpPr>
        <p:grpSpPr>
          <a:xfrm>
            <a:off x="167865" y="636379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93E2354-F457-A1DE-4848-C571FE605B3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30E877C-C53F-24F6-C86B-E5AB1DB96D67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FC06B41-B25E-19D8-9394-79A39BF892FB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4BE7AD-FC06-62B2-0646-FADEAF49521E}"/>
              </a:ext>
            </a:extLst>
          </p:cNvPr>
          <p:cNvSpPr txBox="1"/>
          <p:nvPr/>
        </p:nvSpPr>
        <p:spPr>
          <a:xfrm>
            <a:off x="1044165" y="1665348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實施查核點說明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（說明主要工作項目、預定執行期程、查核點）</a:t>
            </a:r>
          </a:p>
        </p:txBody>
      </p:sp>
    </p:spTree>
    <p:extLst>
      <p:ext uri="{BB962C8B-B14F-4D97-AF65-F5344CB8AC3E}">
        <p14:creationId xmlns:p14="http://schemas.microsoft.com/office/powerpoint/2010/main" val="362977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4D926AA-030F-94C1-504B-4C5B6D9BEE15}"/>
              </a:ext>
            </a:extLst>
          </p:cNvPr>
          <p:cNvGrpSpPr/>
          <p:nvPr/>
        </p:nvGrpSpPr>
        <p:grpSpPr>
          <a:xfrm>
            <a:off x="167865" y="636379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DE33846-18D3-6B27-D5C4-D94F0C7D732C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E27DAD3-F1EA-6467-E278-8DA9B023FCC4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1BB2DE4E-4D66-1A6E-6B8C-1679E5E95499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A15695-91C7-DC45-AF60-0F102AD27E22}"/>
              </a:ext>
            </a:extLst>
          </p:cNvPr>
          <p:cNvSpPr txBox="1"/>
          <p:nvPr/>
        </p:nvSpPr>
        <p:spPr>
          <a:xfrm>
            <a:off x="1044165" y="1665348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經費需求說明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（須列表呈現各工作項目之費用組成，且輔導款不得用於資本門購置）</a:t>
            </a:r>
          </a:p>
        </p:txBody>
      </p:sp>
    </p:spTree>
    <p:extLst>
      <p:ext uri="{BB962C8B-B14F-4D97-AF65-F5344CB8AC3E}">
        <p14:creationId xmlns:p14="http://schemas.microsoft.com/office/powerpoint/2010/main" val="5052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9994831A-108E-63BD-3973-D99C20C478D1}"/>
              </a:ext>
            </a:extLst>
          </p:cNvPr>
          <p:cNvGrpSpPr/>
          <p:nvPr/>
        </p:nvGrpSpPr>
        <p:grpSpPr>
          <a:xfrm>
            <a:off x="167865" y="636379"/>
            <a:ext cx="3523178" cy="646331"/>
            <a:chOff x="167865" y="636379"/>
            <a:chExt cx="3523178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5A26490-E1A7-0DE7-7891-4B4FF824EBAF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肆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DAD650F-2594-24D2-EF6A-C0FB5932F084}"/>
                </a:ext>
              </a:extLst>
            </p:cNvPr>
            <p:cNvSpPr txBox="1"/>
            <p:nvPr/>
          </p:nvSpPr>
          <p:spPr>
            <a:xfrm>
              <a:off x="1044165" y="667157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預期成果效益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709D8E9-5A5D-24D5-7868-3AA5E18A37C0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EF4CC0-D15F-6498-1C41-1B222466B0AA}"/>
              </a:ext>
            </a:extLst>
          </p:cNvPr>
          <p:cNvSpPr txBox="1"/>
          <p:nvPr/>
        </p:nvSpPr>
        <p:spPr>
          <a:xfrm>
            <a:off x="1044165" y="1665348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質化、量化目標與達成策略說明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（依據輔導目標及方式填寫適當內容，須包含關鍵績效指標）</a:t>
            </a:r>
          </a:p>
        </p:txBody>
      </p:sp>
    </p:spTree>
    <p:extLst>
      <p:ext uri="{BB962C8B-B14F-4D97-AF65-F5344CB8AC3E}">
        <p14:creationId xmlns:p14="http://schemas.microsoft.com/office/powerpoint/2010/main" val="327019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86F5DD4E-8BA8-3C01-2C48-6E2D64A001C5}"/>
              </a:ext>
            </a:extLst>
          </p:cNvPr>
          <p:cNvGrpSpPr/>
          <p:nvPr/>
        </p:nvGrpSpPr>
        <p:grpSpPr>
          <a:xfrm>
            <a:off x="167865" y="636379"/>
            <a:ext cx="5575022" cy="646331"/>
            <a:chOff x="167865" y="636379"/>
            <a:chExt cx="5575022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1551E19-7603-DFBF-B475-989BC80AD7DD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E9F81F6-5E24-B637-BC71-F45B5772A9F9}"/>
                </a:ext>
              </a:extLst>
            </p:cNvPr>
            <p:cNvSpPr txBox="1"/>
            <p:nvPr/>
          </p:nvSpPr>
          <p:spPr>
            <a:xfrm>
              <a:off x="1044165" y="66715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FF4073EA-28BD-47D9-B817-FEFF2930FD93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1C11B4-A26A-7521-A020-31F0BCBC1811}"/>
              </a:ext>
            </a:extLst>
          </p:cNvPr>
          <p:cNvSpPr txBox="1"/>
          <p:nvPr/>
        </p:nvSpPr>
        <p:spPr>
          <a:xfrm>
            <a:off x="1044165" y="1665348"/>
            <a:ext cx="7775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輔導前後差異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（說明執行前與執行後對申請企業所帶來的差異）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98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CE77EC0-074F-1DDF-9836-461ABDBB9E2A}"/>
              </a:ext>
            </a:extLst>
          </p:cNvPr>
          <p:cNvGrpSpPr/>
          <p:nvPr/>
        </p:nvGrpSpPr>
        <p:grpSpPr>
          <a:xfrm>
            <a:off x="167865" y="636379"/>
            <a:ext cx="5575022" cy="646331"/>
            <a:chOff x="167865" y="636379"/>
            <a:chExt cx="5575022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40AF3B6-EF25-197E-7000-68FE5288B3A5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A163542-195B-7DDB-7DA2-670DC20C8DA4}"/>
                </a:ext>
              </a:extLst>
            </p:cNvPr>
            <p:cNvSpPr txBox="1"/>
            <p:nvPr/>
          </p:nvSpPr>
          <p:spPr>
            <a:xfrm>
              <a:off x="1044165" y="66715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en-US" sz="3200" b="1" dirty="0"/>
            </a:p>
          </p:txBody>
        </p:sp>
      </p:grpSp>
      <p:sp>
        <p:nvSpPr>
          <p:cNvPr id="9" name="副標題 2">
            <a:extLst>
              <a:ext uri="{FF2B5EF4-FFF2-40B4-BE49-F238E27FC236}">
                <a16:creationId xmlns:a16="http://schemas.microsoft.com/office/drawing/2014/main" id="{F1D85ADB-3666-A224-76DD-AA71C2C5AF1B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47EFCA-7C0E-DCE1-7D06-00978D48E2B1}"/>
              </a:ext>
            </a:extLst>
          </p:cNvPr>
          <p:cNvSpPr txBox="1"/>
          <p:nvPr/>
        </p:nvSpPr>
        <p:spPr>
          <a:xfrm>
            <a:off x="1044165" y="1665348"/>
            <a:ext cx="7775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未來效益延伸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（說明輔導成果於短期目標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、中期目標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(2~3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、長期目標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如何持續運用）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10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540230" y="4154497"/>
            <a:ext cx="5407006" cy="5407006"/>
          </a:xfrm>
          <a:custGeom>
            <a:avLst/>
            <a:gdLst/>
            <a:ahLst/>
            <a:cxnLst/>
            <a:rect l="l" t="t" r="r" b="b"/>
            <a:pathLst>
              <a:path w="10814011" h="10814011">
                <a:moveTo>
                  <a:pt x="0" y="0"/>
                </a:moveTo>
                <a:lnTo>
                  <a:pt x="10814011" y="0"/>
                </a:lnTo>
                <a:lnTo>
                  <a:pt x="10814011" y="10814011"/>
                </a:lnTo>
                <a:lnTo>
                  <a:pt x="0" y="10814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900"/>
          </a:p>
        </p:txBody>
      </p:sp>
      <p:grpSp>
        <p:nvGrpSpPr>
          <p:cNvPr id="2" name="Group 2"/>
          <p:cNvGrpSpPr/>
          <p:nvPr/>
        </p:nvGrpSpPr>
        <p:grpSpPr>
          <a:xfrm>
            <a:off x="2313964" y="2401425"/>
            <a:ext cx="4516073" cy="2055150"/>
            <a:chOff x="0" y="0"/>
            <a:chExt cx="2378837" cy="10825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8837" cy="1082548"/>
            </a:xfrm>
            <a:custGeom>
              <a:avLst/>
              <a:gdLst/>
              <a:ahLst/>
              <a:cxnLst/>
              <a:rect l="l" t="t" r="r" b="b"/>
              <a:pathLst>
                <a:path w="2378837" h="1082548">
                  <a:moveTo>
                    <a:pt x="11143" y="0"/>
                  </a:moveTo>
                  <a:lnTo>
                    <a:pt x="2367694" y="0"/>
                  </a:lnTo>
                  <a:cubicBezTo>
                    <a:pt x="2370649" y="0"/>
                    <a:pt x="2373483" y="1174"/>
                    <a:pt x="2375573" y="3264"/>
                  </a:cubicBezTo>
                  <a:cubicBezTo>
                    <a:pt x="2377663" y="5353"/>
                    <a:pt x="2378837" y="8188"/>
                    <a:pt x="2378837" y="11143"/>
                  </a:cubicBezTo>
                  <a:lnTo>
                    <a:pt x="2378837" y="1071405"/>
                  </a:lnTo>
                  <a:cubicBezTo>
                    <a:pt x="2378837" y="1077559"/>
                    <a:pt x="2373848" y="1082548"/>
                    <a:pt x="2367694" y="1082548"/>
                  </a:cubicBezTo>
                  <a:lnTo>
                    <a:pt x="11143" y="1082548"/>
                  </a:lnTo>
                  <a:cubicBezTo>
                    <a:pt x="8188" y="1082548"/>
                    <a:pt x="5353" y="1081374"/>
                    <a:pt x="3264" y="1079284"/>
                  </a:cubicBezTo>
                  <a:cubicBezTo>
                    <a:pt x="1174" y="1077194"/>
                    <a:pt x="0" y="1074360"/>
                    <a:pt x="0" y="1071405"/>
                  </a:cubicBezTo>
                  <a:lnTo>
                    <a:pt x="0" y="11143"/>
                  </a:lnTo>
                  <a:cubicBezTo>
                    <a:pt x="0" y="8188"/>
                    <a:pt x="1174" y="5353"/>
                    <a:pt x="3264" y="3264"/>
                  </a:cubicBezTo>
                  <a:cubicBezTo>
                    <a:pt x="5353" y="1174"/>
                    <a:pt x="8188" y="0"/>
                    <a:pt x="11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5066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8837" cy="112064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9"/>
                </a:lnSpc>
              </a:pPr>
              <a:endParaRPr sz="9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3073900" y="-2703503"/>
            <a:ext cx="5677670" cy="5677670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sz="900"/>
          </a:p>
        </p:txBody>
      </p:sp>
      <p:sp>
        <p:nvSpPr>
          <p:cNvPr id="7" name="TextBox 7"/>
          <p:cNvSpPr txBox="1"/>
          <p:nvPr/>
        </p:nvSpPr>
        <p:spPr>
          <a:xfrm>
            <a:off x="2603770" y="2500459"/>
            <a:ext cx="3936460" cy="12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zh-TW" altLang="en-US" sz="4263" b="1" dirty="0">
                <a:solidFill>
                  <a:srgbClr val="05066D"/>
                </a:solidFill>
                <a:latin typeface="Poppins Ultra-Bold"/>
              </a:rPr>
              <a:t>簡報完畢</a:t>
            </a:r>
          </a:p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zh-TW" altLang="en-US" sz="4263" b="1" dirty="0">
                <a:solidFill>
                  <a:srgbClr val="05066D"/>
                </a:solidFill>
                <a:latin typeface="Poppins Ultra-Bold"/>
              </a:rPr>
              <a:t>敬請指教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809706" y="3935853"/>
            <a:ext cx="3554765" cy="319008"/>
            <a:chOff x="0" y="0"/>
            <a:chExt cx="1872469" cy="1680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2469" cy="168037"/>
            </a:xfrm>
            <a:custGeom>
              <a:avLst/>
              <a:gdLst/>
              <a:ahLst/>
              <a:cxnLst/>
              <a:rect l="l" t="t" r="r" b="b"/>
              <a:pathLst>
                <a:path w="1872469" h="168037">
                  <a:moveTo>
                    <a:pt x="18512" y="0"/>
                  </a:moveTo>
                  <a:lnTo>
                    <a:pt x="1853957" y="0"/>
                  </a:lnTo>
                  <a:cubicBezTo>
                    <a:pt x="1864181" y="0"/>
                    <a:pt x="1872469" y="8288"/>
                    <a:pt x="1872469" y="18512"/>
                  </a:cubicBezTo>
                  <a:lnTo>
                    <a:pt x="1872469" y="149525"/>
                  </a:lnTo>
                  <a:cubicBezTo>
                    <a:pt x="1872469" y="159749"/>
                    <a:pt x="1864181" y="168037"/>
                    <a:pt x="1853957" y="168037"/>
                  </a:cubicBezTo>
                  <a:lnTo>
                    <a:pt x="18512" y="168037"/>
                  </a:lnTo>
                  <a:cubicBezTo>
                    <a:pt x="8288" y="168037"/>
                    <a:pt x="0" y="159749"/>
                    <a:pt x="0" y="149525"/>
                  </a:cubicBezTo>
                  <a:lnTo>
                    <a:pt x="0" y="18512"/>
                  </a:lnTo>
                  <a:cubicBezTo>
                    <a:pt x="0" y="8288"/>
                    <a:pt x="8288" y="0"/>
                    <a:pt x="18512" y="0"/>
                  </a:cubicBezTo>
                  <a:close/>
                </a:path>
              </a:pathLst>
            </a:custGeom>
            <a:solidFill>
              <a:srgbClr val="05066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72469" cy="20613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9"/>
                </a:lnSpc>
              </a:pPr>
              <a:endParaRPr lang="en-US" sz="1221" dirty="0">
                <a:solidFill>
                  <a:srgbClr val="FFFFFF"/>
                </a:solidFill>
                <a:latin typeface="Canv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0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A1779A-A35A-AA93-AF53-83D8469BE731}"/>
              </a:ext>
            </a:extLst>
          </p:cNvPr>
          <p:cNvGrpSpPr/>
          <p:nvPr/>
        </p:nvGrpSpPr>
        <p:grpSpPr>
          <a:xfrm>
            <a:off x="1728914" y="1862137"/>
            <a:ext cx="6259881" cy="3019673"/>
            <a:chOff x="1728914" y="1862137"/>
            <a:chExt cx="6259881" cy="3019673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865507B-7490-28BB-2F86-76766711CDD9}"/>
                </a:ext>
              </a:extLst>
            </p:cNvPr>
            <p:cNvSpPr txBox="1"/>
            <p:nvPr/>
          </p:nvSpPr>
          <p:spPr>
            <a:xfrm>
              <a:off x="1728914" y="1862137"/>
              <a:ext cx="4352474" cy="3019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>
                <a:lnSpc>
                  <a:spcPct val="150000"/>
                </a:lnSpc>
                <a:buNone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壹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貳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肆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預期成果效益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14BA146-F691-D4A6-D15D-CFBDC45602B0}"/>
                </a:ext>
              </a:extLst>
            </p:cNvPr>
            <p:cNvSpPr txBox="1"/>
            <p:nvPr/>
          </p:nvSpPr>
          <p:spPr>
            <a:xfrm>
              <a:off x="7406584" y="1862137"/>
              <a:ext cx="582211" cy="3019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>
                <a:lnSpc>
                  <a:spcPct val="150000"/>
                </a:lnSpc>
                <a:buNone/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 marL="0" lvl="0" indent="0">
                <a:lnSpc>
                  <a:spcPct val="150000"/>
                </a:lnSpc>
                <a:buNone/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  <a:endParaRPr lang="zh-TW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28DCDF2-B235-B961-D25D-A108A4B9F1D5}"/>
              </a:ext>
            </a:extLst>
          </p:cNvPr>
          <p:cNvSpPr txBox="1"/>
          <p:nvPr/>
        </p:nvSpPr>
        <p:spPr>
          <a:xfrm>
            <a:off x="4069298" y="88752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29531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7627308-AF96-613C-3746-DA860BE04AE5}"/>
              </a:ext>
            </a:extLst>
          </p:cNvPr>
          <p:cNvGrpSpPr/>
          <p:nvPr/>
        </p:nvGrpSpPr>
        <p:grpSpPr>
          <a:xfrm>
            <a:off x="167865" y="636379"/>
            <a:ext cx="2702441" cy="646331"/>
            <a:chOff x="167865" y="636379"/>
            <a:chExt cx="2702441" cy="64633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F8ED479-5A8C-2376-6201-CC1436FCBD36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413E90F-13E7-DAEA-0907-3C74D0CC2888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D07D6A-4DFB-2463-03A4-5E6A89C8B5EF}"/>
              </a:ext>
            </a:extLst>
          </p:cNvPr>
          <p:cNvSpPr txBox="1"/>
          <p:nvPr/>
        </p:nvSpPr>
        <p:spPr>
          <a:xfrm>
            <a:off x="1044165" y="1665348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企業經營概述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例：公司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品牌經營理念與願景、介紹及定位、銷售對象、服務特色之競爭力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差異性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42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>
            <a:extLst>
              <a:ext uri="{FF2B5EF4-FFF2-40B4-BE49-F238E27FC236}">
                <a16:creationId xmlns:a16="http://schemas.microsoft.com/office/drawing/2014/main" id="{D8636A28-E463-C323-8A5C-6E924AC43A4E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E599326-B63C-A9CA-4B58-4A3E75F957D0}"/>
              </a:ext>
            </a:extLst>
          </p:cNvPr>
          <p:cNvGrpSpPr/>
          <p:nvPr/>
        </p:nvGrpSpPr>
        <p:grpSpPr>
          <a:xfrm>
            <a:off x="167865" y="636379"/>
            <a:ext cx="2702441" cy="646331"/>
            <a:chOff x="167865" y="636379"/>
            <a:chExt cx="2702441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26CE178-F768-CEA9-700A-F7C5502399D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8B13D05-277E-D645-218C-D6395BC15CE6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2D02C76-A369-2773-2B7E-F452699B5051}"/>
              </a:ext>
            </a:extLst>
          </p:cNvPr>
          <p:cNvSpPr txBox="1"/>
          <p:nvPr/>
        </p:nvSpPr>
        <p:spPr>
          <a:xfrm>
            <a:off x="1044165" y="1665348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所屬產業發展概況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例：市場規模、產業趨勢等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218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45019B32-52FB-07F1-D8F7-F4AA25B65F66}"/>
              </a:ext>
            </a:extLst>
          </p:cNvPr>
          <p:cNvGrpSpPr/>
          <p:nvPr/>
        </p:nvGrpSpPr>
        <p:grpSpPr>
          <a:xfrm>
            <a:off x="167865" y="636379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2BE7241-3F98-3DA0-2D19-E171C398B4F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E680FD6-C699-B64E-972A-DFB48E0FB17D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3855DB0C-52CA-03E0-662E-F19D030464CA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E878197-D76F-279F-FB9A-BBD01DB7727C}"/>
              </a:ext>
            </a:extLst>
          </p:cNvPr>
          <p:cNvSpPr txBox="1"/>
          <p:nvPr/>
        </p:nvSpPr>
        <p:spPr>
          <a:xfrm>
            <a:off x="1044165" y="1665348"/>
            <a:ext cx="760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輔導需求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（條列式說明）</a:t>
            </a:r>
          </a:p>
        </p:txBody>
      </p:sp>
    </p:spTree>
    <p:extLst>
      <p:ext uri="{BB962C8B-B14F-4D97-AF65-F5344CB8AC3E}">
        <p14:creationId xmlns:p14="http://schemas.microsoft.com/office/powerpoint/2010/main" val="17419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5A1B626-785F-4FF8-E0E1-9DFA1AC03673}"/>
              </a:ext>
            </a:extLst>
          </p:cNvPr>
          <p:cNvGrpSpPr/>
          <p:nvPr/>
        </p:nvGrpSpPr>
        <p:grpSpPr>
          <a:xfrm>
            <a:off x="167865" y="636379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26D5C17-56C2-7CBE-A50D-7496410EDA1E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貳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DA84643-B47B-CBB8-75DF-F25A61539395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CADEDFF6-4ABC-D231-2124-ED2B0B92FCC1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201330-2CA9-A05E-BF1F-CE876BEFD99E}"/>
              </a:ext>
            </a:extLst>
          </p:cNvPr>
          <p:cNvSpPr txBox="1"/>
          <p:nvPr/>
        </p:nvSpPr>
        <p:spPr>
          <a:xfrm>
            <a:off x="1044165" y="1665348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瓶頸問題分析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（分析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企業當前問題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16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9F29677-F349-57A8-B873-8427ACF34AF1}"/>
              </a:ext>
            </a:extLst>
          </p:cNvPr>
          <p:cNvGrpSpPr/>
          <p:nvPr/>
        </p:nvGrpSpPr>
        <p:grpSpPr>
          <a:xfrm>
            <a:off x="167865" y="636379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3E40A59-7765-3193-B2A3-26659DFC9E38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貳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D2EA33-D143-FB34-CCE6-D0B74F069CA7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CEA045D0-9B28-7294-77C9-C722FC851F80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63F858-39DA-FF7C-48A1-B38BCEE8841A}"/>
              </a:ext>
            </a:extLst>
          </p:cNvPr>
          <p:cNvSpPr txBox="1"/>
          <p:nvPr/>
        </p:nvSpPr>
        <p:spPr>
          <a:xfrm>
            <a:off x="1044165" y="1665348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輔導執行優勢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（企業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輔導單位過去輔導之經驗與實績）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016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B857F854-79D4-8AD0-DF9A-9CD64A5450B4}"/>
              </a:ext>
            </a:extLst>
          </p:cNvPr>
          <p:cNvGrpSpPr/>
          <p:nvPr/>
        </p:nvGrpSpPr>
        <p:grpSpPr>
          <a:xfrm>
            <a:off x="167865" y="636379"/>
            <a:ext cx="3933547" cy="646331"/>
            <a:chOff x="167865" y="636379"/>
            <a:chExt cx="3933547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A4AE7C6-F91A-A155-E455-AF6BE0FC73BC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22A99EF-76CB-5A9C-FFC7-5CEA7EDBB8E1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11" name="副標題 2">
            <a:extLst>
              <a:ext uri="{FF2B5EF4-FFF2-40B4-BE49-F238E27FC236}">
                <a16:creationId xmlns:a16="http://schemas.microsoft.com/office/drawing/2014/main" id="{36287870-285E-0209-6834-6B231AF30FA6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637D01-EFFE-5E49-0B29-FB9380BD5C3B}"/>
              </a:ext>
            </a:extLst>
          </p:cNvPr>
          <p:cNvSpPr txBox="1"/>
          <p:nvPr/>
        </p:nvSpPr>
        <p:spPr>
          <a:xfrm>
            <a:off x="1044165" y="1665348"/>
            <a:ext cx="733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計畫目標與執行策略說明 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93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ED9834D2-0F91-2E43-4CDD-ECF00C4A9912}"/>
              </a:ext>
            </a:extLst>
          </p:cNvPr>
          <p:cNvGrpSpPr/>
          <p:nvPr/>
        </p:nvGrpSpPr>
        <p:grpSpPr>
          <a:xfrm>
            <a:off x="167865" y="636379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584756E-0855-DFA0-FB48-0CB419C838F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2EABD41-2A30-CD44-61DE-DBDF3EE17FDB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28F317F3-A27F-8AAC-BC56-DF00FF17993C}"/>
              </a:ext>
            </a:extLst>
          </p:cNvPr>
          <p:cNvSpPr txBox="1">
            <a:spLocks/>
          </p:cNvSpPr>
          <p:nvPr/>
        </p:nvSpPr>
        <p:spPr>
          <a:xfrm>
            <a:off x="1045029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7A9240-E0D6-38F2-CCCA-05E05DA98B65}"/>
              </a:ext>
            </a:extLst>
          </p:cNvPr>
          <p:cNvSpPr txBox="1"/>
          <p:nvPr/>
        </p:nvSpPr>
        <p:spPr>
          <a:xfrm>
            <a:off x="1044165" y="1665348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工作項目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（說明輔導整體執行規劃、各工作分項規劃與執行做法）</a:t>
            </a:r>
          </a:p>
        </p:txBody>
      </p:sp>
    </p:spTree>
    <p:extLst>
      <p:ext uri="{BB962C8B-B14F-4D97-AF65-F5344CB8AC3E}">
        <p14:creationId xmlns:p14="http://schemas.microsoft.com/office/powerpoint/2010/main" val="102375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4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805</Words>
  <Application>Microsoft Office PowerPoint</Application>
  <PresentationFormat>如螢幕大小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Canva Sans</vt:lpstr>
      <vt:lpstr>Poppins Ultra-Bold</vt:lpstr>
      <vt:lpstr>微軟正黑體</vt:lpstr>
      <vt:lpstr>Aptos</vt:lpstr>
      <vt:lpstr>Arial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CPCuser</dc:creator>
  <cp:lastModifiedBy>03333李令晨</cp:lastModifiedBy>
  <cp:revision>20</cp:revision>
  <dcterms:created xsi:type="dcterms:W3CDTF">2021-04-09T07:13:48Z</dcterms:created>
  <dcterms:modified xsi:type="dcterms:W3CDTF">2024-04-18T07:46:33Z</dcterms:modified>
</cp:coreProperties>
</file>